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718" r:id="rId2"/>
  </p:sldMasterIdLst>
  <p:notesMasterIdLst>
    <p:notesMasterId r:id="rId11"/>
  </p:notesMasterIdLst>
  <p:handoutMasterIdLst>
    <p:handoutMasterId r:id="rId12"/>
  </p:handoutMasterIdLst>
  <p:sldIdLst>
    <p:sldId id="295" r:id="rId3"/>
    <p:sldId id="286" r:id="rId4"/>
    <p:sldId id="300" r:id="rId5"/>
    <p:sldId id="290" r:id="rId6"/>
    <p:sldId id="301" r:id="rId7"/>
    <p:sldId id="292" r:id="rId8"/>
    <p:sldId id="293" r:id="rId9"/>
    <p:sldId id="302" r:id="rId10"/>
  </p:sldIdLst>
  <p:sldSz cx="12192000" cy="6858000"/>
  <p:notesSz cx="7104063" cy="10234613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5878" autoAdjust="0"/>
  </p:normalViewPr>
  <p:slideViewPr>
    <p:cSldViewPr snapToGrid="0" showGuides="1">
      <p:cViewPr>
        <p:scale>
          <a:sx n="125" d="100"/>
          <a:sy n="125" d="100"/>
        </p:scale>
        <p:origin x="9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07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95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31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 and Instructor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2" descr="“computer science zhejiang university logo”的图片搜索结果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5237766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821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86645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7014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94380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489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0199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37922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 and Instructor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2" descr="“computer science zhejiang university logo”的图片搜索结果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5237766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2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10515600" cy="384810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lnSpc>
                <a:spcPct val="100000"/>
              </a:lnSpc>
              <a:buClr>
                <a:srgbClr val="005BB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10515600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0000"/>
              <a:buFont typeface="Arial" panose="020B0604020202020204" pitchFamily="34" charset="0"/>
              <a:buChar char="•"/>
              <a:defRPr sz="2400" b="0" i="0" spc="-5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E5EA-587B-4DB5-8C1A-34F0D98703C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1BD2-46F1-4F19-9173-26ACE36E81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2107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12016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80703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8556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9820" y="5795302"/>
            <a:ext cx="1302179" cy="10626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/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“computer science zhejiang university logo”的图片搜索结果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-2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/>
          <p:cNvSpPr txBox="1"/>
          <p:nvPr userDrawn="1"/>
        </p:nvSpPr>
        <p:spPr>
          <a:xfrm>
            <a:off x="2505456" y="334265"/>
            <a:ext cx="6638544" cy="33634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400" b="0" i="0" kern="1200" baseline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panose="020B0600040502020204" charset="0"/>
              <a:buChar char="-"/>
              <a:defRPr sz="18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050" y="851445"/>
            <a:ext cx="11387761" cy="208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Georgia" panose="02040502050405020303" charset="0"/>
          <a:cs typeface="Georgia" panose="02040502050405020303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4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3000" marR="0" indent="-228600" algn="l" defTabSz="914400" rtl="0" eaLnBrk="1" fontAlgn="auto" latinLnBrk="0" hangingPunct="1">
        <a:lnSpc>
          <a:spcPts val="2300"/>
        </a:lnSpc>
        <a:spcBef>
          <a:spcPts val="500"/>
        </a:spcBef>
        <a:spcAft>
          <a:spcPts val="0"/>
        </a:spcAft>
        <a:buClr>
          <a:srgbClr val="005BBB"/>
        </a:buClr>
        <a:buSzTx/>
        <a:buFont typeface="LucidaGrande" panose="020B0600040502020204" charset="0"/>
        <a:buChar char="-"/>
        <a:defRPr sz="2000" kern="1200" baseline="0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25400687-31DD-42F8-B606-5FA1C40AC49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89820" y="5795302"/>
            <a:ext cx="1302179" cy="106269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ABFD66F-4AB2-4777-A7B4-455317A04146}"/>
              </a:ext>
            </a:extLst>
          </p:cNvPr>
          <p:cNvSpPr txBox="1"/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 descr="“computer science zhejiang university logo”的图片搜索结果">
            <a:extLst>
              <a:ext uri="{FF2B5EF4-FFF2-40B4-BE49-F238E27FC236}">
                <a16:creationId xmlns:a16="http://schemas.microsoft.com/office/drawing/2014/main" id="{FBE21EDB-760A-4092-A366-B57DB02D73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-2"/>
            <a:ext cx="1890203" cy="9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22F366-A6A0-4AEB-8A81-2FCFD8AC1A0B}"/>
              </a:ext>
            </a:extLst>
          </p:cNvPr>
          <p:cNvSpPr txBox="1"/>
          <p:nvPr userDrawn="1"/>
        </p:nvSpPr>
        <p:spPr>
          <a:xfrm>
            <a:off x="2505456" y="334265"/>
            <a:ext cx="6638544" cy="33634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400" b="0" i="0" kern="1200" baseline="0">
                <a:solidFill>
                  <a:srgbClr val="000000"/>
                </a:solidFill>
                <a:latin typeface="+mj-lt"/>
                <a:ea typeface="Georgia" panose="02040502050405020303" charset="0"/>
                <a:cs typeface="Georgia" panose="02040502050405020303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panose="020B0600040502020204" charset="0"/>
              <a:buChar char="-"/>
              <a:defRPr sz="18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CD301FE5-D01A-4250-9167-0EAC5F86B5D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050" y="851445"/>
            <a:ext cx="11387761" cy="2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6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nQjbZ1e7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FDED94-51B6-47FC-85EE-6B98F0E7F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151" y="713232"/>
            <a:ext cx="10058400" cy="356616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论文分享</a:t>
            </a:r>
            <a:r>
              <a:rPr lang="en-US" altLang="zh-CN" sz="5400" dirty="0">
                <a:latin typeface="华文仿宋" panose="02010600040101010101" pitchFamily="2" charset="-122"/>
                <a:ea typeface="华文仿宋" panose="02010600040101010101" pitchFamily="2" charset="-122"/>
              </a:rPr>
              <a:t>: Patch Attack </a:t>
            </a:r>
            <a:r>
              <a:rPr lang="zh-CN" altLang="en-US" sz="5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论文串讲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81274F-92EB-4E3F-B5CC-9F245CCC9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906955"/>
          </a:xfrm>
        </p:spPr>
        <p:txBody>
          <a:bodyPr>
            <a:norm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1200" dirty="0"/>
              <a:t> </a:t>
            </a:r>
            <a:r>
              <a:rPr lang="en-US" altLang="zh-CN" sz="1200" i="1" dirty="0"/>
              <a:t>On Physical Adversarial Patches for Object Detection, 2019 </a:t>
            </a:r>
          </a:p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1200" dirty="0"/>
              <a:t> Suppress with a Patch: Revisiting Universal Adversarial Patch Attacks against Object Detection, 2022</a:t>
            </a:r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0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900726F-C8D1-44BD-92F5-A5B53B8E5DEB}"/>
              </a:ext>
            </a:extLst>
          </p:cNvPr>
          <p:cNvSpPr txBox="1"/>
          <p:nvPr/>
        </p:nvSpPr>
        <p:spPr>
          <a:xfrm>
            <a:off x="471673" y="621081"/>
            <a:ext cx="2779527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Problem Setting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BE5E7C-FDF6-4686-A987-E2B7767E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0" y="1874987"/>
            <a:ext cx="5888305" cy="23405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F107AF-0776-487C-B7DF-6154BED7C8E0}"/>
              </a:ext>
            </a:extLst>
          </p:cNvPr>
          <p:cNvSpPr txBox="1"/>
          <p:nvPr/>
        </p:nvSpPr>
        <p:spPr>
          <a:xfrm>
            <a:off x="467940" y="1307794"/>
            <a:ext cx="7290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attack by adding invisible noise-like adversarial samples.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E53A83-30B0-4D47-8094-846942E9C753}"/>
              </a:ext>
            </a:extLst>
          </p:cNvPr>
          <p:cNvSpPr txBox="1"/>
          <p:nvPr/>
        </p:nvSpPr>
        <p:spPr>
          <a:xfrm>
            <a:off x="467940" y="4444135"/>
            <a:ext cx="3364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Infeasible in physical-world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8BD8F1-030B-4440-9CC8-13AB85E14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962" y="1710353"/>
            <a:ext cx="4585691" cy="29177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E08635-9123-47AB-B349-720E851AF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054" y="5147647"/>
            <a:ext cx="4507816" cy="5515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B36B2F5-25F3-4CF5-A83C-B65548DF2284}"/>
              </a:ext>
            </a:extLst>
          </p:cNvPr>
          <p:cNvSpPr txBox="1"/>
          <p:nvPr/>
        </p:nvSpPr>
        <p:spPr>
          <a:xfrm>
            <a:off x="7144962" y="4776997"/>
            <a:ext cx="50716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 to optimize: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1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3548B58-DC70-4171-B2AE-44BC3B98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598" y="577683"/>
            <a:ext cx="7848804" cy="28413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BA1EF2-3DC4-4AB6-9717-62C8A8C89958}"/>
              </a:ext>
            </a:extLst>
          </p:cNvPr>
          <p:cNvSpPr txBox="1"/>
          <p:nvPr/>
        </p:nvSpPr>
        <p:spPr>
          <a:xfrm>
            <a:off x="467213" y="4106149"/>
            <a:ext cx="854026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Object Detection vs. Classification: More complicated model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Physical-world feasibility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Universal Patch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Global Attack: Single patch suppress all detection.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330C0E-62DA-426F-BA07-421FFE71E3C9}"/>
              </a:ext>
            </a:extLst>
          </p:cNvPr>
          <p:cNvSpPr txBox="1"/>
          <p:nvPr/>
        </p:nvSpPr>
        <p:spPr>
          <a:xfrm>
            <a:off x="467214" y="3648075"/>
            <a:ext cx="2779527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Challenges</a:t>
            </a:r>
          </a:p>
        </p:txBody>
      </p:sp>
    </p:spTree>
    <p:extLst>
      <p:ext uri="{BB962C8B-B14F-4D97-AF65-F5344CB8AC3E}">
        <p14:creationId xmlns:p14="http://schemas.microsoft.com/office/powerpoint/2010/main" val="26911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C28C2D-5EC1-4327-85AE-54B4446483C3}"/>
              </a:ext>
            </a:extLst>
          </p:cNvPr>
          <p:cNvSpPr txBox="1"/>
          <p:nvPr/>
        </p:nvSpPr>
        <p:spPr>
          <a:xfrm>
            <a:off x="514755" y="503898"/>
            <a:ext cx="1720784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Related Work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E19BDB-09BD-4856-BECD-C69914BEE8B2}"/>
              </a:ext>
            </a:extLst>
          </p:cNvPr>
          <p:cNvSpPr txBox="1"/>
          <p:nvPr/>
        </p:nvSpPr>
        <p:spPr>
          <a:xfrm>
            <a:off x="514755" y="1244889"/>
            <a:ext cx="448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DPATCH: An Adversarial Patch Attack on Object Detectors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5866A-4168-4379-BBD0-7131C53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87" y="1992737"/>
            <a:ext cx="4193487" cy="32841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F2FA85-48FF-4E80-9D32-8BC9BCC32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2"/>
          <a:stretch/>
        </p:blipFill>
        <p:spPr>
          <a:xfrm>
            <a:off x="5531097" y="1992737"/>
            <a:ext cx="5885024" cy="32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033257D-E25B-4EC4-A8D0-4EDBB7CD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54" y="467875"/>
            <a:ext cx="10637892" cy="54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4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69FC70-F4DE-4856-BE2C-378828058296}"/>
              </a:ext>
            </a:extLst>
          </p:cNvPr>
          <p:cNvSpPr txBox="1"/>
          <p:nvPr/>
        </p:nvSpPr>
        <p:spPr>
          <a:xfrm>
            <a:off x="565807" y="561499"/>
            <a:ext cx="5397838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Method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DBFB59-FFA4-44CE-A66D-273BA7DF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27" y="1066158"/>
            <a:ext cx="4523809" cy="5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54C8D3-5F22-4940-B01B-2071FB81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1" y="2268341"/>
            <a:ext cx="4664155" cy="2967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1CBE21-D06C-4EED-90CD-5C6524E76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64" y="2053838"/>
            <a:ext cx="5103717" cy="2580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BB85B7-D63D-49EE-B85E-F436750B6FF8}"/>
              </a:ext>
            </a:extLst>
          </p:cNvPr>
          <p:cNvSpPr txBox="1"/>
          <p:nvPr/>
        </p:nvSpPr>
        <p:spPr>
          <a:xfrm>
            <a:off x="5922784" y="4734547"/>
            <a:ext cx="5033750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YOLOv3 outputs(COCO)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List[Tensor]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[[batch, channel, h0, w0, 85], [..,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h1, w1, ..], [.., h2, w2, ..]]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2851B7B-BCFE-4D91-AA26-2CC064DC303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187664" y="5447425"/>
            <a:ext cx="0" cy="37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BA42075-9DCD-41A1-B2CE-09BEDE1272B3}"/>
              </a:ext>
            </a:extLst>
          </p:cNvPr>
          <p:cNvSpPr txBox="1"/>
          <p:nvPr/>
        </p:nvSpPr>
        <p:spPr>
          <a:xfrm>
            <a:off x="7207780" y="5820058"/>
            <a:ext cx="1959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[cx, cy, h, w, Obj, …]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038943-9C26-4E1C-B45E-A498E12A8764}"/>
              </a:ext>
            </a:extLst>
          </p:cNvPr>
          <p:cNvSpPr/>
          <p:nvPr/>
        </p:nvSpPr>
        <p:spPr>
          <a:xfrm>
            <a:off x="4264563" y="1235763"/>
            <a:ext cx="378069" cy="237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6B2C8C-3D58-473C-9030-3B312865B42A}"/>
              </a:ext>
            </a:extLst>
          </p:cNvPr>
          <p:cNvSpPr txBox="1"/>
          <p:nvPr/>
        </p:nvSpPr>
        <p:spPr>
          <a:xfrm>
            <a:off x="4211383" y="153955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EOT</a:t>
            </a:r>
            <a:endParaRPr lang="zh-CN" altLang="en-US" sz="1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1EC897-F5B2-4CB6-B836-4C653569221C}"/>
              </a:ext>
            </a:extLst>
          </p:cNvPr>
          <p:cNvSpPr txBox="1"/>
          <p:nvPr/>
        </p:nvSpPr>
        <p:spPr>
          <a:xfrm>
            <a:off x="565807" y="1121296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 formulation: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12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5" grpId="0" animBg="1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C4310B-7F7C-4A94-878B-3E6EEF873FD2}"/>
              </a:ext>
            </a:extLst>
          </p:cNvPr>
          <p:cNvSpPr txBox="1"/>
          <p:nvPr/>
        </p:nvSpPr>
        <p:spPr>
          <a:xfrm>
            <a:off x="691114" y="502927"/>
            <a:ext cx="1535958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Experiment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735334-3917-4ADF-ABFD-2671E5B4EDB2}"/>
              </a:ext>
            </a:extLst>
          </p:cNvPr>
          <p:cNvSpPr txBox="1"/>
          <p:nvPr/>
        </p:nvSpPr>
        <p:spPr>
          <a:xfrm>
            <a:off x="691114" y="1266203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Metric: mAP,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ASR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Physical-world test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demo video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2CB4A1-C175-4D3E-ACA9-AC23464D0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514" y="1000374"/>
            <a:ext cx="5081036" cy="22048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051278-DAB7-48AD-9786-CB8046956AD9}"/>
              </a:ext>
            </a:extLst>
          </p:cNvPr>
          <p:cNvSpPr txBox="1"/>
          <p:nvPr/>
        </p:nvSpPr>
        <p:spPr>
          <a:xfrm>
            <a:off x="691113" y="2976158"/>
            <a:ext cx="4595261" cy="2356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 Future work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Improve Patch Generation.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Improve Training Efficiency.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Improve Robustness.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Apply to Traffic Scenario.</a:t>
            </a:r>
          </a:p>
        </p:txBody>
      </p:sp>
    </p:spTree>
    <p:extLst>
      <p:ext uri="{BB962C8B-B14F-4D97-AF65-F5344CB8AC3E}">
        <p14:creationId xmlns:p14="http://schemas.microsoft.com/office/powerpoint/2010/main" val="14473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EB217A-964D-4D1D-B5F2-02115B68A03F}"/>
              </a:ext>
            </a:extLst>
          </p:cNvPr>
          <p:cNvSpPr txBox="1"/>
          <p:nvPr/>
        </p:nvSpPr>
        <p:spPr>
          <a:xfrm>
            <a:off x="5157281" y="2659559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37516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5588468-0b5c-4f5a-b435-5afb986dab57"/>
  <p:tag name="COMMONDATA" val="eyJoZGlkIjoiNmY2YzM4Mjc2OWQwMjIxODVkNjBkY2M0NDQxY2NjOTYifQ=="/>
</p:tagLst>
</file>

<file path=ppt/theme/theme1.xml><?xml version="1.0" encoding="utf-8"?>
<a:theme xmlns:a="http://schemas.openxmlformats.org/drawingml/2006/main" name="UB Powerpoint Template">
  <a:themeElements>
    <a:clrScheme name="Custom 1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4241</TotalTime>
  <Words>197</Words>
  <Application>Microsoft Office PowerPoint</Application>
  <PresentationFormat>宽屏</PresentationFormat>
  <Paragraphs>34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LucidaGrande</vt:lpstr>
      <vt:lpstr>华文仿宋</vt:lpstr>
      <vt:lpstr>宋体</vt:lpstr>
      <vt:lpstr>Arial</vt:lpstr>
      <vt:lpstr>Calibri</vt:lpstr>
      <vt:lpstr>Calibri Light</vt:lpstr>
      <vt:lpstr>Times New Roman</vt:lpstr>
      <vt:lpstr>UB Powerpoint Template</vt:lpstr>
      <vt:lpstr>回顾</vt:lpstr>
      <vt:lpstr>论文分享: Patch Attack 论文串讲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</dc:creator>
  <cp:lastModifiedBy>王 恺</cp:lastModifiedBy>
  <cp:revision>186</cp:revision>
  <dcterms:created xsi:type="dcterms:W3CDTF">2023-03-18T15:24:00Z</dcterms:created>
  <dcterms:modified xsi:type="dcterms:W3CDTF">2023-10-28T13:44:23Z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A7E3D141F5374C14A0D3149797134570</vt:lpwstr>
  </property>
</Properties>
</file>